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59" r:id="rId5"/>
    <p:sldId id="260" r:id="rId6"/>
    <p:sldId id="261" r:id="rId7"/>
    <p:sldId id="262"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18.01.2021</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18.01.2021</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18.01.2021</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2357430"/>
            <a:ext cx="8305800" cy="1981200"/>
          </a:xfrm>
        </p:spPr>
        <p:txBody>
          <a:bodyPr/>
          <a:lstStyle/>
          <a:p>
            <a:r>
              <a:rPr lang="kk-KZ" sz="5400" dirty="0" smtClean="0">
                <a:solidFill>
                  <a:schemeClr val="tx2">
                    <a:lumMod val="10000"/>
                  </a:schemeClr>
                </a:solidFill>
              </a:rPr>
              <a:t>Объектілерді сандық бейнелеу ережелері</a:t>
            </a:r>
            <a:endParaRPr lang="ru-RU" sz="5400" dirty="0">
              <a:solidFill>
                <a:schemeClr val="tx2">
                  <a:lumMod val="1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000108"/>
            <a:ext cx="8472518" cy="4714908"/>
          </a:xfrm>
        </p:spPr>
        <p:txBody>
          <a:bodyPr>
            <a:normAutofit/>
          </a:bodyPr>
          <a:lstStyle/>
          <a:p>
            <a:pPr marL="0" indent="179388" algn="just">
              <a:buNone/>
              <a:tabLst>
                <a:tab pos="900113" algn="l"/>
              </a:tabLst>
            </a:pPr>
            <a:r>
              <a:rPr lang="kk-KZ" sz="2400" dirty="0" smtClean="0">
                <a:solidFill>
                  <a:schemeClr val="bg1">
                    <a:lumMod val="95000"/>
                    <a:lumOff val="5000"/>
                  </a:schemeClr>
                </a:solidFill>
                <a:latin typeface="Times New Roman" pitchFamily="18" charset="0"/>
                <a:cs typeface="Times New Roman" pitchFamily="18" charset="0"/>
              </a:rPr>
              <a:t>		Объектілерді сандық сипаттаудың ережелері геометриялық ақпараттың форматы, объектілерді кодтау және классификациялау жүйесімен қатар, геоақпараттық картографиялаудың негізін құрайды.</a:t>
            </a:r>
          </a:p>
          <a:p>
            <a:pPr marL="0" indent="179388" algn="just">
              <a:buNone/>
              <a:tabLst>
                <a:tab pos="900113" algn="l"/>
              </a:tabLst>
            </a:pPr>
            <a:r>
              <a:rPr lang="kk-KZ" sz="2400" dirty="0" smtClean="0">
                <a:solidFill>
                  <a:schemeClr val="bg1">
                    <a:lumMod val="95000"/>
                    <a:lumOff val="5000"/>
                  </a:schemeClr>
                </a:solidFill>
                <a:latin typeface="Times New Roman" pitchFamily="18" charset="0"/>
                <a:cs typeface="Times New Roman" pitchFamily="18" charset="0"/>
              </a:rPr>
              <a:t>	Кез-келген объектіні сандау кезінде объектіні қай жерден, қай бағытта сандау керек және координаталарды анықтау үшін нүктені қай жерден алу керек, қандай семантикалық сипаттамаларды беру керек және т.б. сұрақтарға жауап беру керек және т.б. сұрақтарға жауап беру керек. </a:t>
            </a:r>
          </a:p>
          <a:p>
            <a:pPr marL="0" indent="179388" algn="just">
              <a:buNone/>
              <a:tabLst>
                <a:tab pos="900113" algn="l"/>
              </a:tabLst>
            </a:pPr>
            <a:r>
              <a:rPr lang="kk-KZ" sz="2400" dirty="0" smtClean="0">
                <a:solidFill>
                  <a:schemeClr val="bg1">
                    <a:lumMod val="95000"/>
                    <a:lumOff val="5000"/>
                  </a:schemeClr>
                </a:solidFill>
                <a:latin typeface="Times New Roman" pitchFamily="18" charset="0"/>
                <a:cs typeface="Times New Roman" pitchFamily="18" charset="0"/>
              </a:rPr>
              <a:t>Сандық бейнелеу ережелері осы сұраққа жауап береді.</a:t>
            </a:r>
            <a:endParaRPr lang="en-US" sz="2400" dirty="0" smtClean="0">
              <a:solidFill>
                <a:schemeClr val="bg1">
                  <a:lumMod val="95000"/>
                  <a:lumOff val="5000"/>
                </a:schemeClr>
              </a:solidFill>
              <a:latin typeface="Times New Roman" pitchFamily="18" charset="0"/>
              <a:cs typeface="Times New Roman" pitchFamily="18" charset="0"/>
            </a:endParaRPr>
          </a:p>
          <a:p>
            <a:pPr marL="0" indent="179388" algn="just">
              <a:buNone/>
              <a:tabLst>
                <a:tab pos="900113" algn="l"/>
              </a:tabLst>
            </a:pPr>
            <a:endParaRPr lang="ru-RU" sz="2400"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85720" y="214290"/>
            <a:ext cx="8229600" cy="5024454"/>
          </a:xfrm>
        </p:spPr>
        <p:txBody>
          <a:bodyPr/>
          <a:lstStyle/>
          <a:p>
            <a:pPr marL="273050" indent="168275">
              <a:buNone/>
            </a:pPr>
            <a:endParaRPr lang="kk-KZ" b="1" i="1" dirty="0" smtClean="0">
              <a:solidFill>
                <a:schemeClr val="bg1">
                  <a:lumMod val="95000"/>
                  <a:lumOff val="5000"/>
                </a:schemeClr>
              </a:solidFill>
              <a:latin typeface="Times New Roman" pitchFamily="18" charset="0"/>
              <a:cs typeface="Times New Roman" pitchFamily="18" charset="0"/>
            </a:endParaRPr>
          </a:p>
          <a:p>
            <a:pPr marL="273050" indent="168275">
              <a:buNone/>
            </a:pPr>
            <a:r>
              <a:rPr lang="kk-KZ" b="1" i="1" dirty="0" smtClean="0">
                <a:solidFill>
                  <a:schemeClr val="bg1">
                    <a:lumMod val="95000"/>
                    <a:lumOff val="5000"/>
                  </a:schemeClr>
                </a:solidFill>
                <a:latin typeface="Times New Roman" pitchFamily="18" charset="0"/>
                <a:cs typeface="Times New Roman" pitchFamily="18" charset="0"/>
              </a:rPr>
              <a:t>Нүктелік объектілерге арналған жалпы ережелер: </a:t>
            </a:r>
          </a:p>
          <a:p>
            <a:pPr marL="0" indent="268288" algn="just">
              <a:buNone/>
            </a:pPr>
            <a:r>
              <a:rPr lang="kk-KZ" sz="2000" dirty="0" smtClean="0">
                <a:solidFill>
                  <a:schemeClr val="bg1">
                    <a:lumMod val="95000"/>
                    <a:lumOff val="5000"/>
                  </a:schemeClr>
                </a:solidFill>
                <a:latin typeface="Times New Roman" pitchFamily="18" charset="0"/>
                <a:cs typeface="Times New Roman" pitchFamily="18" charset="0"/>
              </a:rPr>
              <a:t>Нүктелік объектіні үйлестіру (координирование) мақсатында алынатын нүкте ретінде объектінің шартты белгісінің симметрия орталығы немесе оның табанындағы нүкте алынады</a:t>
            </a:r>
            <a:endParaRPr lang="ru-RU" sz="2000" dirty="0">
              <a:solidFill>
                <a:schemeClr val="bg1">
                  <a:lumMod val="95000"/>
                  <a:lumOff val="5000"/>
                </a:schemeClr>
              </a:solidFill>
              <a:latin typeface="Times New Roman" pitchFamily="18" charset="0"/>
              <a:cs typeface="Times New Roman" pitchFamily="18" charset="0"/>
            </a:endParaRPr>
          </a:p>
        </p:txBody>
      </p:sp>
      <p:pic>
        <p:nvPicPr>
          <p:cNvPr id="4" name="Picture 2" descr="C:\Users\User\Desktop\Новая папка\20160303_171439.jpg"/>
          <p:cNvPicPr>
            <a:picLocks noChangeAspect="1" noChangeArrowheads="1"/>
          </p:cNvPicPr>
          <p:nvPr/>
        </p:nvPicPr>
        <p:blipFill>
          <a:blip r:embed="rId2" cstate="print"/>
          <a:srcRect l="4297" t="4166" r="4297" b="53646"/>
          <a:stretch>
            <a:fillRect/>
          </a:stretch>
        </p:blipFill>
        <p:spPr bwMode="auto">
          <a:xfrm>
            <a:off x="714348" y="2500306"/>
            <a:ext cx="7842305" cy="335758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Новая папка\20160303_171443.jpg"/>
          <p:cNvPicPr>
            <a:picLocks noGrp="1" noChangeAspect="1" noChangeArrowheads="1"/>
          </p:cNvPicPr>
          <p:nvPr>
            <p:ph idx="1"/>
          </p:nvPr>
        </p:nvPicPr>
        <p:blipFill>
          <a:blip r:embed="rId2" cstate="print"/>
          <a:srcRect l="12500" t="21354" r="8984" b="20833"/>
          <a:stretch>
            <a:fillRect/>
          </a:stretch>
        </p:blipFill>
        <p:spPr bwMode="auto">
          <a:xfrm>
            <a:off x="1619672" y="2708920"/>
            <a:ext cx="5656437" cy="3460409"/>
          </a:xfrm>
          <a:prstGeom prst="rect">
            <a:avLst/>
          </a:prstGeom>
          <a:ln w="88900" cap="sq" cmpd="thickThin">
            <a:solidFill>
              <a:srgbClr val="000000"/>
            </a:solidFill>
            <a:prstDash val="solid"/>
            <a:miter lim="800000"/>
          </a:ln>
          <a:effectLst>
            <a:innerShdw blurRad="76200">
              <a:srgbClr val="000000"/>
            </a:innerShdw>
          </a:effectLst>
        </p:spPr>
      </p:pic>
      <p:sp>
        <p:nvSpPr>
          <p:cNvPr id="5" name="Заголовок 4"/>
          <p:cNvSpPr>
            <a:spLocks noGrp="1"/>
          </p:cNvSpPr>
          <p:nvPr>
            <p:ph type="title"/>
          </p:nvPr>
        </p:nvSpPr>
        <p:spPr>
          <a:xfrm>
            <a:off x="440344" y="1126078"/>
            <a:ext cx="8229600" cy="1219200"/>
          </a:xfrm>
        </p:spPr>
        <p:txBody>
          <a:bodyPr>
            <a:normAutofit/>
          </a:bodyPr>
          <a:lstStyle/>
          <a:p>
            <a:r>
              <a:rPr lang="kk-KZ" sz="2000" dirty="0" smtClean="0">
                <a:solidFill>
                  <a:schemeClr val="bg1">
                    <a:lumMod val="95000"/>
                    <a:lumOff val="5000"/>
                  </a:schemeClr>
                </a:solidFill>
                <a:latin typeface="Times New Roman" pitchFamily="18" charset="0"/>
                <a:cs typeface="Times New Roman" pitchFamily="18" charset="0"/>
              </a:rPr>
              <a:t>1) Егер де объектінің бағыты бар болса, онда сол бағытта сандық түрге келтіріледі</a:t>
            </a:r>
            <a:endParaRPr lang="ru-RU" sz="2000" dirty="0">
              <a:solidFill>
                <a:schemeClr val="bg1">
                  <a:lumMod val="95000"/>
                  <a:lumOff val="5000"/>
                </a:schemeClr>
              </a:solidFill>
              <a:latin typeface="Times New Roman" pitchFamily="18" charset="0"/>
              <a:cs typeface="Times New Roman" pitchFamily="18" charset="0"/>
            </a:endParaRPr>
          </a:p>
        </p:txBody>
      </p:sp>
      <p:sp>
        <p:nvSpPr>
          <p:cNvPr id="4" name="Заголовок 1"/>
          <p:cNvSpPr txBox="1">
            <a:spLocks/>
          </p:cNvSpPr>
          <p:nvPr/>
        </p:nvSpPr>
        <p:spPr>
          <a:xfrm>
            <a:off x="323487" y="1105527"/>
            <a:ext cx="8463314" cy="433382"/>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kk-KZ" sz="2800" i="1" dirty="0" smtClean="0">
                <a:solidFill>
                  <a:schemeClr val="bg1"/>
                </a:solidFill>
                <a:latin typeface="Times New Roman" pitchFamily="18" charset="0"/>
                <a:cs typeface="Times New Roman" pitchFamily="18" charset="0"/>
              </a:rPr>
              <a:t>Сызықтық объектілерге арналған жалпы ережелер:</a:t>
            </a:r>
            <a:endParaRPr lang="ru-RU" sz="2800"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357166"/>
            <a:ext cx="8401080" cy="5881710"/>
          </a:xfrm>
        </p:spPr>
        <p:txBody>
          <a:bodyPr>
            <a:normAutofit/>
          </a:bodyPr>
          <a:lstStyle/>
          <a:p>
            <a:pPr algn="just">
              <a:buNone/>
            </a:pPr>
            <a:endParaRPr lang="kk-KZ" sz="2000" dirty="0" smtClean="0">
              <a:solidFill>
                <a:schemeClr val="bg1">
                  <a:lumMod val="95000"/>
                  <a:lumOff val="5000"/>
                </a:schemeClr>
              </a:solidFill>
              <a:latin typeface="Times New Roman" pitchFamily="18" charset="0"/>
              <a:cs typeface="Times New Roman" pitchFamily="18" charset="0"/>
            </a:endParaRPr>
          </a:p>
          <a:p>
            <a:pPr algn="just">
              <a:buNone/>
            </a:pPr>
            <a:endParaRPr lang="kk-KZ" sz="2000" dirty="0">
              <a:solidFill>
                <a:schemeClr val="bg1">
                  <a:lumMod val="95000"/>
                  <a:lumOff val="5000"/>
                </a:schemeClr>
              </a:solidFill>
              <a:latin typeface="Times New Roman" pitchFamily="18" charset="0"/>
              <a:cs typeface="Times New Roman" pitchFamily="18" charset="0"/>
            </a:endParaRPr>
          </a:p>
          <a:p>
            <a:pPr algn="just">
              <a:buNone/>
            </a:pPr>
            <a:r>
              <a:rPr lang="kk-KZ" sz="2000" dirty="0" smtClean="0">
                <a:solidFill>
                  <a:schemeClr val="bg1">
                    <a:lumMod val="95000"/>
                    <a:lumOff val="5000"/>
                  </a:schemeClr>
                </a:solidFill>
                <a:latin typeface="Times New Roman" pitchFamily="18" charset="0"/>
                <a:cs typeface="Times New Roman" pitchFamily="18" charset="0"/>
              </a:rPr>
              <a:t>2) Егер  объектінің бағыты жоқ болса, онда әрқашан берілген бағытта сандық түрге келтіріледі.</a:t>
            </a:r>
          </a:p>
          <a:p>
            <a:pPr algn="just">
              <a:buNone/>
            </a:pPr>
            <a:r>
              <a:rPr lang="kk-KZ" sz="2000" dirty="0" smtClean="0">
                <a:solidFill>
                  <a:schemeClr val="bg1">
                    <a:lumMod val="95000"/>
                    <a:lumOff val="5000"/>
                  </a:schemeClr>
                </a:solidFill>
                <a:latin typeface="Times New Roman" pitchFamily="18" charset="0"/>
                <a:cs typeface="Times New Roman" pitchFamily="18" charset="0"/>
              </a:rPr>
              <a:t>3) Егер объектіде семантикалық сипаттаманың өлшемдері әртүрлі мағыналы болса, онда сипаттамаларының өзгерісі байқалған нүктелерді белгілейді және үйлестіреді</a:t>
            </a:r>
            <a:endParaRPr lang="ru-RU" sz="2000" dirty="0">
              <a:solidFill>
                <a:schemeClr val="bg1">
                  <a:lumMod val="95000"/>
                  <a:lumOff val="5000"/>
                </a:schemeClr>
              </a:solidFill>
              <a:latin typeface="Times New Roman" pitchFamily="18" charset="0"/>
              <a:cs typeface="Times New Roman" pitchFamily="18" charset="0"/>
            </a:endParaRPr>
          </a:p>
        </p:txBody>
      </p:sp>
      <p:pic>
        <p:nvPicPr>
          <p:cNvPr id="3074" name="Picture 2" descr="C:\Users\User\Desktop\Новая папка\20160303_171452.jpg"/>
          <p:cNvPicPr>
            <a:picLocks noChangeAspect="1" noChangeArrowheads="1"/>
          </p:cNvPicPr>
          <p:nvPr/>
        </p:nvPicPr>
        <p:blipFill>
          <a:blip r:embed="rId2" cstate="print"/>
          <a:srcRect l="6557" t="43716" r="8197" b="12568"/>
          <a:stretch>
            <a:fillRect/>
          </a:stretch>
        </p:blipFill>
        <p:spPr bwMode="auto">
          <a:xfrm>
            <a:off x="1357290" y="3214686"/>
            <a:ext cx="6615159" cy="278608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908720"/>
            <a:ext cx="8643998" cy="5214974"/>
          </a:xfrm>
        </p:spPr>
        <p:txBody>
          <a:bodyPr/>
          <a:lstStyle/>
          <a:p>
            <a:pPr algn="ctr">
              <a:buNone/>
            </a:pPr>
            <a:r>
              <a:rPr lang="kk-KZ" b="1" i="1" dirty="0" smtClean="0">
                <a:solidFill>
                  <a:schemeClr val="bg1"/>
                </a:solidFill>
                <a:latin typeface="Times New Roman" pitchFamily="18" charset="0"/>
                <a:cs typeface="Times New Roman" pitchFamily="18" charset="0"/>
              </a:rPr>
              <a:t>Аудандық  (полигондық) объектілерге арналған ережелер</a:t>
            </a:r>
          </a:p>
          <a:p>
            <a:pPr marL="514350" indent="-514350">
              <a:buNone/>
            </a:pPr>
            <a:endParaRPr lang="kk-KZ" sz="2000" dirty="0" smtClean="0">
              <a:solidFill>
                <a:schemeClr val="bg1"/>
              </a:solidFill>
              <a:latin typeface="Times New Roman" pitchFamily="18" charset="0"/>
              <a:cs typeface="Times New Roman" pitchFamily="18" charset="0"/>
            </a:endParaRPr>
          </a:p>
          <a:p>
            <a:pPr marL="514350" indent="-514350">
              <a:buNone/>
            </a:pPr>
            <a:r>
              <a:rPr lang="kk-KZ" sz="2000" dirty="0" smtClean="0">
                <a:solidFill>
                  <a:schemeClr val="bg1"/>
                </a:solidFill>
                <a:latin typeface="Times New Roman" pitchFamily="18" charset="0"/>
                <a:cs typeface="Times New Roman" pitchFamily="18" charset="0"/>
              </a:rPr>
              <a:t>1)  Сандық бейнелеудің бағыты әрдайым бірдей болуы керек</a:t>
            </a:r>
          </a:p>
          <a:p>
            <a:pPr marL="514350" indent="-514350">
              <a:buAutoNum type="arabicParenR"/>
            </a:pPr>
            <a:endParaRPr lang="kk-KZ" dirty="0" smtClean="0">
              <a:solidFill>
                <a:schemeClr val="bg1"/>
              </a:solidFill>
              <a:latin typeface="Times New Roman" pitchFamily="18" charset="0"/>
              <a:cs typeface="Times New Roman" pitchFamily="18" charset="0"/>
            </a:endParaRPr>
          </a:p>
          <a:p>
            <a:pPr marL="514350" indent="-514350">
              <a:buAutoNum type="arabicParenR"/>
            </a:pPr>
            <a:endParaRPr lang="kk-KZ" dirty="0" smtClean="0">
              <a:solidFill>
                <a:schemeClr val="bg1"/>
              </a:solidFill>
              <a:latin typeface="Times New Roman" pitchFamily="18" charset="0"/>
              <a:cs typeface="Times New Roman" pitchFamily="18" charset="0"/>
            </a:endParaRPr>
          </a:p>
          <a:p>
            <a:pPr marL="514350" indent="-514350">
              <a:buAutoNum type="arabicParenR"/>
            </a:pPr>
            <a:endParaRPr lang="kk-KZ" dirty="0" smtClean="0">
              <a:solidFill>
                <a:schemeClr val="bg1"/>
              </a:solidFill>
              <a:latin typeface="Times New Roman" pitchFamily="18" charset="0"/>
              <a:cs typeface="Times New Roman" pitchFamily="18" charset="0"/>
            </a:endParaRPr>
          </a:p>
          <a:p>
            <a:pPr marL="514350" indent="-514350">
              <a:buAutoNum type="arabicParenR"/>
            </a:pPr>
            <a:endParaRPr lang="kk-KZ" dirty="0" smtClean="0">
              <a:solidFill>
                <a:schemeClr val="bg1"/>
              </a:solidFill>
              <a:latin typeface="Times New Roman" pitchFamily="18" charset="0"/>
              <a:cs typeface="Times New Roman" pitchFamily="18" charset="0"/>
            </a:endParaRPr>
          </a:p>
          <a:p>
            <a:pPr marL="514350" indent="-514350">
              <a:buAutoNum type="arabicParenR"/>
            </a:pPr>
            <a:endParaRPr lang="kk-KZ" dirty="0" smtClean="0">
              <a:solidFill>
                <a:schemeClr val="bg1"/>
              </a:solidFill>
              <a:latin typeface="Times New Roman" pitchFamily="18" charset="0"/>
              <a:cs typeface="Times New Roman" pitchFamily="18" charset="0"/>
            </a:endParaRPr>
          </a:p>
          <a:p>
            <a:pPr marL="514350" indent="-514350">
              <a:buAutoNum type="arabicParenR"/>
            </a:pPr>
            <a:endParaRPr lang="kk-KZ" dirty="0" smtClean="0">
              <a:solidFill>
                <a:schemeClr val="bg1"/>
              </a:solidFill>
              <a:latin typeface="Times New Roman" pitchFamily="18" charset="0"/>
              <a:cs typeface="Times New Roman" pitchFamily="18" charset="0"/>
            </a:endParaRPr>
          </a:p>
        </p:txBody>
      </p:sp>
      <p:pic>
        <p:nvPicPr>
          <p:cNvPr id="6" name="Picture 2" descr="C:\Users\User\Desktop\Новая папка\20160303_171508.jpg"/>
          <p:cNvPicPr>
            <a:picLocks noChangeAspect="1" noChangeArrowheads="1"/>
          </p:cNvPicPr>
          <p:nvPr/>
        </p:nvPicPr>
        <p:blipFill>
          <a:blip r:embed="rId2"/>
          <a:srcRect l="14583" t="7292" r="12500" b="73958"/>
          <a:stretch>
            <a:fillRect/>
          </a:stretch>
        </p:blipFill>
        <p:spPr bwMode="auto">
          <a:xfrm>
            <a:off x="1187624" y="2852936"/>
            <a:ext cx="6459186" cy="257176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052736"/>
            <a:ext cx="8715404" cy="1452324"/>
          </a:xfrm>
        </p:spPr>
        <p:txBody>
          <a:bodyPr>
            <a:noAutofit/>
          </a:bodyPr>
          <a:lstStyle/>
          <a:p>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a:solidFill>
                  <a:schemeClr val="bg1"/>
                </a:solidFill>
                <a:latin typeface="Times New Roman" pitchFamily="18" charset="0"/>
                <a:cs typeface="Times New Roman" pitchFamily="18" charset="0"/>
              </a:rPr>
              <a:t/>
            </a:r>
            <a:br>
              <a:rPr lang="kk-KZ" sz="2400" dirty="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a:solidFill>
                  <a:schemeClr val="bg1"/>
                </a:solidFill>
                <a:latin typeface="Times New Roman" pitchFamily="18" charset="0"/>
                <a:cs typeface="Times New Roman" pitchFamily="18" charset="0"/>
              </a:rPr>
              <a:t/>
            </a:r>
            <a:br>
              <a:rPr lang="kk-KZ" sz="2400" dirty="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2) Объектінің ішкі шекараларын сандық бейнелеу ережелері  – 1ереже бойынша сандық бейнелеу кезінде сыртқы және ішкі шекаралар қарама – қарсы бағытта сандық бейнеленуі тиіс.</a:t>
            </a:r>
            <a:endParaRPr lang="ru-RU" sz="2400" dirty="0"/>
          </a:p>
        </p:txBody>
      </p:sp>
      <p:pic>
        <p:nvPicPr>
          <p:cNvPr id="5123" name="Picture 3" descr="C:\Users\User\Desktop\Новая папка\20160303_171508.jpg"/>
          <p:cNvPicPr>
            <a:picLocks noGrp="1" noChangeAspect="1" noChangeArrowheads="1"/>
          </p:cNvPicPr>
          <p:nvPr>
            <p:ph idx="1"/>
          </p:nvPr>
        </p:nvPicPr>
        <p:blipFill>
          <a:blip r:embed="rId2" cstate="print"/>
          <a:srcRect l="10416" t="33711" r="8333" b="44271"/>
          <a:stretch>
            <a:fillRect/>
          </a:stretch>
        </p:blipFill>
        <p:spPr bwMode="auto">
          <a:xfrm>
            <a:off x="1331640" y="3068960"/>
            <a:ext cx="6129380" cy="221457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14282" y="571480"/>
            <a:ext cx="8729634" cy="5738834"/>
          </a:xfrm>
        </p:spPr>
        <p:txBody>
          <a:bodyPr/>
          <a:lstStyle/>
          <a:p>
            <a:pPr algn="just">
              <a:buNone/>
            </a:pPr>
            <a:r>
              <a:rPr lang="kk-KZ" dirty="0" smtClean="0">
                <a:solidFill>
                  <a:schemeClr val="bg1"/>
                </a:solidFill>
                <a:latin typeface="Times New Roman" pitchFamily="18" charset="0"/>
                <a:cs typeface="Times New Roman" pitchFamily="18" charset="0"/>
              </a:rPr>
              <a:t>3) Объектінің ішкі шекараларын сандық бейнелеу ережелері – 1 ереже бойынша сандық бейнелеу кезінде сыртқы және ішкі шекаралар қарама – қарсы бағытта сандық бейнеленуі тиіс</a:t>
            </a:r>
            <a:endParaRPr lang="ru-RU" dirty="0">
              <a:solidFill>
                <a:schemeClr val="bg1"/>
              </a:solidFill>
              <a:latin typeface="Times New Roman" pitchFamily="18" charset="0"/>
              <a:cs typeface="Times New Roman" pitchFamily="18" charset="0"/>
            </a:endParaRPr>
          </a:p>
        </p:txBody>
      </p:sp>
      <p:pic>
        <p:nvPicPr>
          <p:cNvPr id="6146" name="Picture 2" descr="C:\Users\User\Desktop\Новая папка\20160303_171508.jpg"/>
          <p:cNvPicPr>
            <a:picLocks noChangeAspect="1" noChangeArrowheads="1"/>
          </p:cNvPicPr>
          <p:nvPr/>
        </p:nvPicPr>
        <p:blipFill>
          <a:blip r:embed="rId2" cstate="print"/>
          <a:srcRect l="11290" t="62810" r="12096"/>
          <a:stretch>
            <a:fillRect/>
          </a:stretch>
        </p:blipFill>
        <p:spPr bwMode="auto">
          <a:xfrm>
            <a:off x="1857356" y="2571744"/>
            <a:ext cx="5429288" cy="3429024"/>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127</TotalTime>
  <Words>128</Words>
  <Application>Microsoft Office PowerPoint</Application>
  <PresentationFormat>Экран (4:3)</PresentationFormat>
  <Paragraphs>22</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Constantia</vt:lpstr>
      <vt:lpstr>Times New Roman</vt:lpstr>
      <vt:lpstr>Wingdings 2</vt:lpstr>
      <vt:lpstr>Бумажная</vt:lpstr>
      <vt:lpstr>Объектілерді сандық бейнелеу ережелері</vt:lpstr>
      <vt:lpstr>Презентация PowerPoint</vt:lpstr>
      <vt:lpstr>Презентация PowerPoint</vt:lpstr>
      <vt:lpstr>1) Егер де объектінің бағыты бар болса, онда сол бағытта сандық түрге келтіріледі</vt:lpstr>
      <vt:lpstr>Презентация PowerPoint</vt:lpstr>
      <vt:lpstr>Презентация PowerPoint</vt:lpstr>
      <vt:lpstr>    2) Объектінің ішкі шекараларын сандық бейнелеу ережелері  – 1ереже бойынша сандық бейнелеу кезінде сыртқы және ішкі шекаралар қарама – қарсы бағытта сандық бейнеленуі тиіс.</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Геоақпараттық жүйелер</dc:title>
  <dc:creator>User</dc:creator>
  <cp:lastModifiedBy>user</cp:lastModifiedBy>
  <cp:revision>15</cp:revision>
  <dcterms:created xsi:type="dcterms:W3CDTF">2016-02-24T14:06:04Z</dcterms:created>
  <dcterms:modified xsi:type="dcterms:W3CDTF">2021-01-17T19:28:47Z</dcterms:modified>
</cp:coreProperties>
</file>